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1"/>
  </p:notesMasterIdLst>
  <p:handoutMasterIdLst>
    <p:handoutMasterId r:id="rId22"/>
  </p:handoutMasterIdLst>
  <p:sldIdLst>
    <p:sldId id="292" r:id="rId5"/>
    <p:sldId id="294" r:id="rId6"/>
    <p:sldId id="2147374882" r:id="rId7"/>
    <p:sldId id="920" r:id="rId8"/>
    <p:sldId id="260" r:id="rId9"/>
    <p:sldId id="2147374883" r:id="rId10"/>
    <p:sldId id="919" r:id="rId11"/>
    <p:sldId id="2147474484" r:id="rId12"/>
    <p:sldId id="2147374879" r:id="rId13"/>
    <p:sldId id="261" r:id="rId14"/>
    <p:sldId id="2147374880" r:id="rId15"/>
    <p:sldId id="2147374881" r:id="rId16"/>
    <p:sldId id="2147374878" r:id="rId17"/>
    <p:sldId id="2147374861" r:id="rId18"/>
    <p:sldId id="2147474485" r:id="rId19"/>
    <p:sldId id="300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25" autoAdjust="0"/>
    <p:restoredTop sz="94639" autoAdjust="0"/>
  </p:normalViewPr>
  <p:slideViewPr>
    <p:cSldViewPr snapToGrid="0">
      <p:cViewPr varScale="1">
        <p:scale>
          <a:sx n="106" d="100"/>
          <a:sy n="106" d="100"/>
        </p:scale>
        <p:origin x="6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03/05/25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03/05/25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035996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03/05/25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7988" y="735743"/>
            <a:ext cx="4526280" cy="322751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b="1" dirty="0" err="1">
                <a:solidFill>
                  <a:srgbClr val="013D61"/>
                </a:solidFill>
                <a:effectLst/>
                <a:latin typeface="Calibri" panose="020F0502020204030204" pitchFamily="34" charset="0"/>
              </a:rPr>
              <a:t>Diabetes</a:t>
            </a:r>
            <a:r>
              <a:rPr lang="it-IT" sz="6000" b="1" dirty="0">
                <a:solidFill>
                  <a:srgbClr val="013D61"/>
                </a:solidFill>
                <a:effectLst/>
                <a:latin typeface="Calibri" panose="020F0502020204030204" pitchFamily="34" charset="0"/>
              </a:rPr>
              <a:t>. New </a:t>
            </a:r>
            <a:r>
              <a:rPr lang="it-IT" sz="6000" b="1" dirty="0" err="1">
                <a:solidFill>
                  <a:srgbClr val="013D61"/>
                </a:solidFill>
                <a:effectLst/>
                <a:latin typeface="Calibri" panose="020F0502020204030204" pitchFamily="34" charset="0"/>
              </a:rPr>
              <a:t>frontiers</a:t>
            </a:r>
            <a:r>
              <a:rPr lang="it-IT" sz="6000" b="1" dirty="0">
                <a:solidFill>
                  <a:srgbClr val="013D61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it-IT" sz="6000" b="1" dirty="0" err="1">
                <a:solidFill>
                  <a:srgbClr val="013D61"/>
                </a:solidFill>
                <a:effectLst/>
                <a:latin typeface="Calibri" panose="020F0502020204030204" pitchFamily="34" charset="0"/>
              </a:rPr>
              <a:t>pharmacology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7988" y="4485350"/>
            <a:ext cx="4526280" cy="12796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it-IT" sz="2800" b="1" dirty="0">
                <a:solidFill>
                  <a:srgbClr val="00ACB6"/>
                </a:solidFill>
              </a:rPr>
              <a:t>ANGELO AVOGARO</a:t>
            </a:r>
          </a:p>
          <a:p>
            <a:pPr algn="ctr"/>
            <a:r>
              <a:rPr lang="it-IT" sz="2800" b="1" dirty="0">
                <a:solidFill>
                  <a:srgbClr val="00ACB6"/>
                </a:solidFill>
              </a:rPr>
              <a:t>SENIOR SCIENTIST. </a:t>
            </a:r>
          </a:p>
          <a:p>
            <a:pPr algn="ctr"/>
            <a:r>
              <a:rPr lang="it-IT" sz="2800" b="1" dirty="0">
                <a:solidFill>
                  <a:srgbClr val="00ACB6"/>
                </a:solidFill>
              </a:rPr>
              <a:t>University of Padova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8E6DB3A-EA4B-9D3B-17AA-5AA85E45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46" y="256673"/>
            <a:ext cx="8207184" cy="61143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B49536-371D-808D-C07B-C1D16DB58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430" y="2025873"/>
            <a:ext cx="3423876" cy="17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. 4">
            <a:extLst>
              <a:ext uri="{FF2B5EF4-FFF2-40B4-BE49-F238E27FC236}">
                <a16:creationId xmlns:a16="http://schemas.microsoft.com/office/drawing/2014/main" id="{1024651F-60E8-33FC-E912-604320F04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61"/>
          <a:stretch/>
        </p:blipFill>
        <p:spPr bwMode="auto">
          <a:xfrm>
            <a:off x="1768620" y="280049"/>
            <a:ext cx="10235904" cy="629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835ADEF-7CF1-1157-FD36-D167F885D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36076" y="2871804"/>
            <a:ext cx="3290454" cy="12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4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. 3">
            <a:extLst>
              <a:ext uri="{FF2B5EF4-FFF2-40B4-BE49-F238E27FC236}">
                <a16:creationId xmlns:a16="http://schemas.microsoft.com/office/drawing/2014/main" id="{726D0C1F-9E9C-199E-E89C-EAA188B55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76"/>
          <a:stretch/>
        </p:blipFill>
        <p:spPr bwMode="auto">
          <a:xfrm>
            <a:off x="1530790" y="401781"/>
            <a:ext cx="10661210" cy="63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D2CC444-4637-A1EE-5A45-4038E544B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36076" y="2871804"/>
            <a:ext cx="3290454" cy="12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7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9C00DE88-FA82-1654-3CA7-57F8A21BE889}"/>
              </a:ext>
            </a:extLst>
          </p:cNvPr>
          <p:cNvCxnSpPr>
            <a:cxnSpLocks/>
          </p:cNvCxnSpPr>
          <p:nvPr/>
        </p:nvCxnSpPr>
        <p:spPr>
          <a:xfrm flipH="1">
            <a:off x="7005198" y="4767585"/>
            <a:ext cx="79326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03885FCE-D4B2-2185-20D3-C47DB5A531EB}"/>
              </a:ext>
            </a:extLst>
          </p:cNvPr>
          <p:cNvCxnSpPr>
            <a:cxnSpLocks/>
          </p:cNvCxnSpPr>
          <p:nvPr/>
        </p:nvCxnSpPr>
        <p:spPr>
          <a:xfrm flipH="1">
            <a:off x="6993475" y="3296097"/>
            <a:ext cx="79326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CDE4E0EE-84C2-1005-9963-849A98A7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535"/>
            <a:ext cx="12192000" cy="866265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latin typeface="Candara" panose="020E0502030303020204" pitchFamily="34" charset="0"/>
              </a:rPr>
              <a:t>Incretins</a:t>
            </a:r>
            <a:r>
              <a:rPr lang="it-IT" sz="3200" b="1" dirty="0">
                <a:latin typeface="Candara" panose="020E0502030303020204" pitchFamily="34" charset="0"/>
              </a:rPr>
              <a:t> </a:t>
            </a:r>
            <a:r>
              <a:rPr lang="it-IT" sz="3200" b="1" dirty="0" err="1">
                <a:latin typeface="Candara" panose="020E0502030303020204" pitchFamily="34" charset="0"/>
              </a:rPr>
              <a:t>improve</a:t>
            </a:r>
            <a:r>
              <a:rPr lang="it-IT" sz="3200" b="1" dirty="0">
                <a:latin typeface="Candara" panose="020E0502030303020204" pitchFamily="34" charset="0"/>
              </a:rPr>
              <a:t> the </a:t>
            </a:r>
            <a:r>
              <a:rPr lang="it-IT" sz="3200" b="1" dirty="0" err="1">
                <a:latin typeface="Candara" panose="020E0502030303020204" pitchFamily="34" charset="0"/>
              </a:rPr>
              <a:t>Digestion</a:t>
            </a:r>
            <a:r>
              <a:rPr lang="it-IT" sz="3200" b="1" dirty="0">
                <a:latin typeface="Candara" panose="020E0502030303020204" pitchFamily="34" charset="0"/>
              </a:rPr>
              <a:t>/</a:t>
            </a:r>
            <a:r>
              <a:rPr lang="it-IT" sz="3200" b="1" dirty="0" err="1">
                <a:latin typeface="Candara" panose="020E0502030303020204" pitchFamily="34" charset="0"/>
              </a:rPr>
              <a:t>Oxidation</a:t>
            </a:r>
            <a:r>
              <a:rPr lang="it-IT" sz="3200" b="1" dirty="0">
                <a:latin typeface="Candara" panose="020E0502030303020204" pitchFamily="34" charset="0"/>
              </a:rPr>
              <a:t> </a:t>
            </a:r>
            <a:r>
              <a:rPr lang="it-IT" sz="3200" b="1" dirty="0" err="1">
                <a:latin typeface="Candara" panose="020E0502030303020204" pitchFamily="34" charset="0"/>
              </a:rPr>
              <a:t>coupling</a:t>
            </a:r>
            <a:r>
              <a:rPr lang="it-IT" sz="3200" b="1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DD537D-46AD-8F22-25A2-F3C6C2F3C46C}"/>
              </a:ext>
            </a:extLst>
          </p:cNvPr>
          <p:cNvSpPr/>
          <p:nvPr/>
        </p:nvSpPr>
        <p:spPr>
          <a:xfrm>
            <a:off x="1321179" y="1588196"/>
            <a:ext cx="3135376" cy="63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ndara" panose="020E0502030303020204" pitchFamily="34" charset="0"/>
              </a:rPr>
              <a:t>DIGESTION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D67209C-6EF4-C880-2D18-3D499BED67DE}"/>
              </a:ext>
            </a:extLst>
          </p:cNvPr>
          <p:cNvSpPr/>
          <p:nvPr/>
        </p:nvSpPr>
        <p:spPr>
          <a:xfrm>
            <a:off x="8579873" y="3735750"/>
            <a:ext cx="3135376" cy="635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ndara" panose="020E0502030303020204" pitchFamily="34" charset="0"/>
              </a:rPr>
              <a:t>PERFUSION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A3CAED-CB4B-F503-A4B7-C3F3E2BBF8A0}"/>
              </a:ext>
            </a:extLst>
          </p:cNvPr>
          <p:cNvSpPr/>
          <p:nvPr/>
        </p:nvSpPr>
        <p:spPr>
          <a:xfrm>
            <a:off x="8589094" y="5144473"/>
            <a:ext cx="3135376" cy="63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ndara" panose="020E0502030303020204" pitchFamily="34" charset="0"/>
              </a:rPr>
              <a:t>OXIDATION/STORAGE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8837EEE9-1074-D70B-4AA1-E9ED685E76E8}"/>
              </a:ext>
            </a:extLst>
          </p:cNvPr>
          <p:cNvCxnSpPr/>
          <p:nvPr/>
        </p:nvCxnSpPr>
        <p:spPr>
          <a:xfrm>
            <a:off x="2811416" y="2201424"/>
            <a:ext cx="0" cy="773723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2B8C461E-29FF-4F0A-01B2-170A0C9DD984}"/>
              </a:ext>
            </a:extLst>
          </p:cNvPr>
          <p:cNvCxnSpPr>
            <a:cxnSpLocks/>
          </p:cNvCxnSpPr>
          <p:nvPr/>
        </p:nvCxnSpPr>
        <p:spPr>
          <a:xfrm flipH="1">
            <a:off x="4456555" y="3382104"/>
            <a:ext cx="79326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260804F4-5832-8DF5-F88A-FE9B5DC7B960}"/>
              </a:ext>
            </a:extLst>
          </p:cNvPr>
          <p:cNvSpPr/>
          <p:nvPr/>
        </p:nvSpPr>
        <p:spPr>
          <a:xfrm>
            <a:off x="1328291" y="3011850"/>
            <a:ext cx="3135376" cy="635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ndara" panose="020E0502030303020204" pitchFamily="34" charset="0"/>
              </a:rPr>
              <a:t>INCRETINS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89E22E98-7CF3-7BF1-458A-D1A41DA391AF}"/>
              </a:ext>
            </a:extLst>
          </p:cNvPr>
          <p:cNvCxnSpPr/>
          <p:nvPr/>
        </p:nvCxnSpPr>
        <p:spPr>
          <a:xfrm>
            <a:off x="2811416" y="3646850"/>
            <a:ext cx="0" cy="773723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C8AA8412-9889-0885-D5BD-9A4E3FFCB2CE}"/>
              </a:ext>
            </a:extLst>
          </p:cNvPr>
          <p:cNvSpPr/>
          <p:nvPr/>
        </p:nvSpPr>
        <p:spPr>
          <a:xfrm>
            <a:off x="1328291" y="4437108"/>
            <a:ext cx="3135376" cy="6350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ndara" panose="020E0502030303020204" pitchFamily="34" charset="0"/>
              </a:rPr>
              <a:t>INSULIN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A5D68F4-7130-65D5-2855-354B7CBD897A}"/>
              </a:ext>
            </a:extLst>
          </p:cNvPr>
          <p:cNvSpPr/>
          <p:nvPr/>
        </p:nvSpPr>
        <p:spPr>
          <a:xfrm>
            <a:off x="5242705" y="2845699"/>
            <a:ext cx="2093819" cy="81873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Candara" panose="020E0502030303020204" pitchFamily="34" charset="0"/>
              </a:rPr>
              <a:t>↓ </a:t>
            </a:r>
            <a:r>
              <a:rPr lang="it-IT" sz="1200" b="1" dirty="0" err="1">
                <a:latin typeface="Candara" panose="020E0502030303020204" pitchFamily="34" charset="0"/>
              </a:rPr>
              <a:t>inflammation</a:t>
            </a:r>
            <a:endParaRPr lang="it-IT" sz="1200" b="1" dirty="0">
              <a:latin typeface="Candara" panose="020E0502030303020204" pitchFamily="34" charset="0"/>
            </a:endParaRPr>
          </a:p>
          <a:p>
            <a:pPr algn="ctr"/>
            <a:r>
              <a:rPr lang="it-IT" sz="1200" b="1" dirty="0">
                <a:latin typeface="Candara" panose="020E0502030303020204" pitchFamily="34" charset="0"/>
              </a:rPr>
              <a:t>↓ VSMC </a:t>
            </a:r>
            <a:r>
              <a:rPr lang="it-IT" sz="1200" b="1" dirty="0" err="1">
                <a:latin typeface="Candara" panose="020E0502030303020204" pitchFamily="34" charset="0"/>
              </a:rPr>
              <a:t>proliferation</a:t>
            </a:r>
            <a:endParaRPr lang="it-IT" sz="1200" b="1" dirty="0">
              <a:latin typeface="Candara" panose="020E0502030303020204" pitchFamily="34" charset="0"/>
            </a:endParaRPr>
          </a:p>
          <a:p>
            <a:pPr algn="ctr"/>
            <a:r>
              <a:rPr lang="it-IT" sz="1200" b="1" dirty="0">
                <a:latin typeface="Candara" panose="020E0502030303020204" pitchFamily="34" charset="0"/>
              </a:rPr>
              <a:t>↓ </a:t>
            </a:r>
            <a:r>
              <a:rPr lang="it-IT" sz="1200" b="1" dirty="0" err="1">
                <a:latin typeface="Candara" panose="020E0502030303020204" pitchFamily="34" charset="0"/>
              </a:rPr>
              <a:t>Platelets</a:t>
            </a:r>
            <a:r>
              <a:rPr lang="it-IT" sz="1200" b="1" dirty="0">
                <a:latin typeface="Candara" panose="020E0502030303020204" pitchFamily="34" charset="0"/>
              </a:rPr>
              <a:t> activation</a:t>
            </a:r>
          </a:p>
          <a:p>
            <a:pPr algn="ctr"/>
            <a:r>
              <a:rPr lang="it-IT" sz="1200" b="1" dirty="0">
                <a:latin typeface="Candara" panose="020E0502030303020204" pitchFamily="34" charset="0"/>
              </a:rPr>
              <a:t>↑ AT </a:t>
            </a:r>
            <a:r>
              <a:rPr lang="it-IT" sz="1200" b="1" dirty="0" err="1">
                <a:latin typeface="Candara" panose="020E0502030303020204" pitchFamily="34" charset="0"/>
              </a:rPr>
              <a:t>blood</a:t>
            </a:r>
            <a:r>
              <a:rPr lang="it-IT" sz="1200" b="1" dirty="0">
                <a:latin typeface="Candara" panose="020E0502030303020204" pitchFamily="34" charset="0"/>
              </a:rPr>
              <a:t> flow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27F971E-0E07-EF80-A212-422B9AD2DB15}"/>
              </a:ext>
            </a:extLst>
          </p:cNvPr>
          <p:cNvSpPr/>
          <p:nvPr/>
        </p:nvSpPr>
        <p:spPr>
          <a:xfrm>
            <a:off x="5249817" y="4450085"/>
            <a:ext cx="2086707" cy="6350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Candara" panose="020E0502030303020204" pitchFamily="34" charset="0"/>
              </a:rPr>
              <a:t>↑</a:t>
            </a:r>
            <a:r>
              <a:rPr lang="it-IT" sz="1200" b="1" dirty="0" err="1">
                <a:latin typeface="Candara" panose="020E0502030303020204" pitchFamily="34" charset="0"/>
              </a:rPr>
              <a:t>Nitric</a:t>
            </a:r>
            <a:r>
              <a:rPr lang="it-IT" sz="1200" b="1" dirty="0">
                <a:latin typeface="Candara" panose="020E0502030303020204" pitchFamily="34" charset="0"/>
              </a:rPr>
              <a:t> </a:t>
            </a:r>
            <a:r>
              <a:rPr lang="it-IT" sz="1200" b="1" dirty="0" err="1">
                <a:latin typeface="Candara" panose="020E0502030303020204" pitchFamily="34" charset="0"/>
              </a:rPr>
              <a:t>oxide</a:t>
            </a:r>
            <a:endParaRPr lang="it-IT" sz="1200" b="1" dirty="0">
              <a:latin typeface="Candara" panose="020E0502030303020204" pitchFamily="34" charset="0"/>
            </a:endParaRPr>
          </a:p>
          <a:p>
            <a:pPr algn="ctr"/>
            <a:r>
              <a:rPr lang="it-IT" sz="1200" b="1" dirty="0">
                <a:latin typeface="Candara" panose="020E0502030303020204" pitchFamily="34" charset="0"/>
              </a:rPr>
              <a:t>↑ </a:t>
            </a:r>
            <a:r>
              <a:rPr lang="it-IT" sz="1200" b="1" dirty="0" err="1">
                <a:latin typeface="Candara" panose="020E0502030303020204" pitchFamily="34" charset="0"/>
              </a:rPr>
              <a:t>capillary</a:t>
            </a:r>
            <a:r>
              <a:rPr lang="it-IT" sz="1200" b="1" dirty="0">
                <a:latin typeface="Candara" panose="020E0502030303020204" pitchFamily="34" charset="0"/>
              </a:rPr>
              <a:t> recruitment</a:t>
            </a:r>
          </a:p>
          <a:p>
            <a:pPr algn="ctr"/>
            <a:r>
              <a:rPr lang="it-IT" sz="1200" b="1" dirty="0">
                <a:latin typeface="Candara" panose="020E0502030303020204" pitchFamily="34" charset="0"/>
              </a:rPr>
              <a:t>↓ </a:t>
            </a:r>
            <a:r>
              <a:rPr lang="it-IT" sz="1200" b="1" dirty="0" err="1">
                <a:latin typeface="Candara" panose="020E0502030303020204" pitchFamily="34" charset="0"/>
              </a:rPr>
              <a:t>Platelets</a:t>
            </a:r>
            <a:r>
              <a:rPr lang="it-IT" sz="1200" b="1" dirty="0">
                <a:latin typeface="Candara" panose="020E0502030303020204" pitchFamily="34" charset="0"/>
              </a:rPr>
              <a:t> activation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1269CA-31CF-D3D4-F2F0-71E46D4913A8}"/>
              </a:ext>
            </a:extLst>
          </p:cNvPr>
          <p:cNvCxnSpPr>
            <a:cxnSpLocks/>
          </p:cNvCxnSpPr>
          <p:nvPr/>
        </p:nvCxnSpPr>
        <p:spPr>
          <a:xfrm flipH="1">
            <a:off x="4456555" y="4748746"/>
            <a:ext cx="79326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5AFCBBE5-09CF-7EE1-29F5-3C9D61837BDF}"/>
              </a:ext>
            </a:extLst>
          </p:cNvPr>
          <p:cNvCxnSpPr>
            <a:cxnSpLocks/>
          </p:cNvCxnSpPr>
          <p:nvPr/>
        </p:nvCxnSpPr>
        <p:spPr>
          <a:xfrm>
            <a:off x="7770278" y="3329350"/>
            <a:ext cx="0" cy="1419396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1DB1305B-4E51-739C-E86C-F0449CB02847}"/>
              </a:ext>
            </a:extLst>
          </p:cNvPr>
          <p:cNvCxnSpPr>
            <a:cxnSpLocks/>
          </p:cNvCxnSpPr>
          <p:nvPr/>
        </p:nvCxnSpPr>
        <p:spPr>
          <a:xfrm flipV="1">
            <a:off x="7770278" y="4028790"/>
            <a:ext cx="773722" cy="4921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2076BE17-569B-56E0-0E69-73DDC5E21848}"/>
              </a:ext>
            </a:extLst>
          </p:cNvPr>
          <p:cNvCxnSpPr/>
          <p:nvPr/>
        </p:nvCxnSpPr>
        <p:spPr>
          <a:xfrm>
            <a:off x="10147561" y="4370750"/>
            <a:ext cx="0" cy="773723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EE84EC9-DDC6-87FC-6295-7A8F5D44968C}"/>
              </a:ext>
            </a:extLst>
          </p:cNvPr>
          <p:cNvSpPr txBox="1"/>
          <p:nvPr/>
        </p:nvSpPr>
        <p:spPr>
          <a:xfrm>
            <a:off x="10773295" y="6522720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Avogaro et al. </a:t>
            </a:r>
            <a:r>
              <a:rPr lang="it-IT" sz="1000" dirty="0" err="1"/>
              <a:t>Submitted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7891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F026865-EDF9-4167-562D-C8DE2B2E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7" y="1070968"/>
            <a:ext cx="10537372" cy="484966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2C204374-D441-8187-CE6E-D0FF3F1B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25"/>
            <a:ext cx="12192000" cy="90904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effectLst/>
                <a:latin typeface="Candara" panose="020E0502030303020204" pitchFamily="34" charset="0"/>
              </a:rPr>
              <a:t>Established</a:t>
            </a:r>
            <a:r>
              <a:rPr lang="it-IT" sz="3200" b="1" dirty="0">
                <a:effectLst/>
                <a:latin typeface="Candara" panose="020E0502030303020204" pitchFamily="34" charset="0"/>
              </a:rPr>
              <a:t> and </a:t>
            </a:r>
            <a:r>
              <a:rPr lang="it-IT" sz="3200" b="1" dirty="0" err="1">
                <a:effectLst/>
                <a:latin typeface="Candara" panose="020E0502030303020204" pitchFamily="34" charset="0"/>
              </a:rPr>
              <a:t>emerging</a:t>
            </a:r>
            <a:r>
              <a:rPr lang="it-IT" sz="3200" b="1" dirty="0">
                <a:effectLst/>
                <a:latin typeface="Candara" panose="020E0502030303020204" pitchFamily="34" charset="0"/>
              </a:rPr>
              <a:t> </a:t>
            </a:r>
            <a:r>
              <a:rPr lang="it-IT" sz="3200" b="1" dirty="0" err="1">
                <a:effectLst/>
                <a:latin typeface="Candara" panose="020E0502030303020204" pitchFamily="34" charset="0"/>
              </a:rPr>
              <a:t>evidence</a:t>
            </a:r>
            <a:r>
              <a:rPr lang="it-IT" sz="3200" b="1" dirty="0">
                <a:effectLst/>
                <a:latin typeface="Candara" panose="020E0502030303020204" pitchFamily="34" charset="0"/>
              </a:rPr>
              <a:t> </a:t>
            </a:r>
            <a:r>
              <a:rPr lang="it-IT" sz="3200" b="1" dirty="0" err="1">
                <a:effectLst/>
                <a:latin typeface="Candara" panose="020E0502030303020204" pitchFamily="34" charset="0"/>
              </a:rPr>
              <a:t>supporting</a:t>
            </a:r>
            <a:r>
              <a:rPr lang="it-IT" sz="3200" b="1" dirty="0">
                <a:effectLst/>
                <a:latin typeface="Candara" panose="020E0502030303020204" pitchFamily="34" charset="0"/>
              </a:rPr>
              <a:t> use of GLP-1 </a:t>
            </a:r>
            <a:r>
              <a:rPr lang="it-IT" sz="3200" b="1" dirty="0" err="1">
                <a:effectLst/>
                <a:latin typeface="Candara" panose="020E0502030303020204" pitchFamily="34" charset="0"/>
              </a:rPr>
              <a:t>medicines</a:t>
            </a:r>
            <a:endParaRPr lang="it-IT" sz="3200" b="1" dirty="0">
              <a:latin typeface="Candara" panose="020E0502030303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3D4B86-B2F4-B010-DE4B-F580930608AC}"/>
              </a:ext>
            </a:extLst>
          </p:cNvPr>
          <p:cNvSpPr txBox="1"/>
          <p:nvPr/>
        </p:nvSpPr>
        <p:spPr>
          <a:xfrm>
            <a:off x="232229" y="6342743"/>
            <a:ext cx="298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Drucker </a:t>
            </a:r>
            <a:r>
              <a:rPr lang="it-IT" i="1" dirty="0" err="1"/>
              <a:t>Diabetes</a:t>
            </a:r>
            <a:r>
              <a:rPr lang="it-IT" i="1" dirty="0"/>
              <a:t> Care 2024</a:t>
            </a:r>
          </a:p>
        </p:txBody>
      </p:sp>
    </p:spTree>
    <p:extLst>
      <p:ext uri="{BB962C8B-B14F-4D97-AF65-F5344CB8AC3E}">
        <p14:creationId xmlns:p14="http://schemas.microsoft.com/office/powerpoint/2010/main" val="182125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EA763B-B356-C02B-9479-720AF07D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0"/>
            <a:ext cx="6013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8F7C9BD-A479-0978-0F7E-E556EE0B646A}"/>
              </a:ext>
            </a:extLst>
          </p:cNvPr>
          <p:cNvSpPr/>
          <p:nvPr/>
        </p:nvSpPr>
        <p:spPr>
          <a:xfrm>
            <a:off x="6488113" y="3590925"/>
            <a:ext cx="2128837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38BE6DE-D124-89F8-C6E2-012C2C1CFED8}"/>
              </a:ext>
            </a:extLst>
          </p:cNvPr>
          <p:cNvSpPr/>
          <p:nvPr/>
        </p:nvSpPr>
        <p:spPr>
          <a:xfrm>
            <a:off x="7744051" y="3648670"/>
            <a:ext cx="40134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HYPERGLYCEMIA</a:t>
            </a:r>
            <a:endParaRPr lang="it-IT" sz="4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E8DAC9F-B06A-CE16-A6B7-FB84B1814A21}"/>
              </a:ext>
            </a:extLst>
          </p:cNvPr>
          <p:cNvSpPr/>
          <p:nvPr/>
        </p:nvSpPr>
        <p:spPr>
          <a:xfrm>
            <a:off x="8043831" y="2947720"/>
            <a:ext cx="26098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GLP-1RA /SGLT2i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256D711-3266-3505-A6BE-58E9FC55A5A9}"/>
              </a:ext>
            </a:extLst>
          </p:cNvPr>
          <p:cNvCxnSpPr>
            <a:cxnSpLocks/>
          </p:cNvCxnSpPr>
          <p:nvPr/>
        </p:nvCxnSpPr>
        <p:spPr>
          <a:xfrm flipH="1" flipV="1">
            <a:off x="6827673" y="2937123"/>
            <a:ext cx="1216158" cy="272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F3A1603-8B06-EFE2-D606-58B42692BEF0}"/>
              </a:ext>
            </a:extLst>
          </p:cNvPr>
          <p:cNvCxnSpPr>
            <a:cxnSpLocks/>
          </p:cNvCxnSpPr>
          <p:nvPr/>
        </p:nvCxnSpPr>
        <p:spPr>
          <a:xfrm flipH="1">
            <a:off x="5886450" y="3387060"/>
            <a:ext cx="2157381" cy="90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AD91C8A-35BA-3E8D-5FCE-D4A64689AE2C}"/>
              </a:ext>
            </a:extLst>
          </p:cNvPr>
          <p:cNvCxnSpPr>
            <a:cxnSpLocks/>
          </p:cNvCxnSpPr>
          <p:nvPr/>
        </p:nvCxnSpPr>
        <p:spPr>
          <a:xfrm flipH="1">
            <a:off x="5557838" y="3590925"/>
            <a:ext cx="2515410" cy="2152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34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F28D2-6D48-679D-F2CF-2B3018764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987215-A83D-C38A-A77A-9084249A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290150"/>
            <a:ext cx="10058400" cy="4277700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it-IT" sz="4000" b="1" dirty="0"/>
            </a:br>
            <a:br>
              <a:rPr lang="it-IT" sz="4000" b="1" dirty="0"/>
            </a:br>
            <a:r>
              <a:rPr lang="it-IT" sz="4000" b="1" dirty="0" err="1"/>
              <a:t>Summary</a:t>
            </a:r>
            <a:r>
              <a:rPr lang="it-IT" sz="4000" dirty="0"/>
              <a:t>: The </a:t>
            </a:r>
            <a:r>
              <a:rPr lang="it-IT" sz="4000" dirty="0" err="1"/>
              <a:t>landscape</a:t>
            </a:r>
            <a:r>
              <a:rPr lang="it-IT" sz="4000" dirty="0"/>
              <a:t> of </a:t>
            </a:r>
            <a:r>
              <a:rPr lang="it-IT" sz="4000" dirty="0" err="1"/>
              <a:t>diabetes</a:t>
            </a:r>
            <a:r>
              <a:rPr lang="it-IT" sz="4000" dirty="0"/>
              <a:t> treatment </a:t>
            </a:r>
            <a:r>
              <a:rPr lang="it-IT" sz="4000" dirty="0" err="1"/>
              <a:t>is</a:t>
            </a:r>
            <a:r>
              <a:rPr lang="it-IT" sz="4000" dirty="0"/>
              <a:t> </a:t>
            </a:r>
            <a:r>
              <a:rPr lang="it-IT" sz="4000" dirty="0" err="1"/>
              <a:t>rapidly</a:t>
            </a:r>
            <a:r>
              <a:rPr lang="it-IT" sz="4000" dirty="0"/>
              <a:t> </a:t>
            </a:r>
            <a:r>
              <a:rPr lang="it-IT" sz="4000" dirty="0" err="1"/>
              <a:t>evolving</a:t>
            </a:r>
            <a:r>
              <a:rPr lang="it-IT" sz="4000" dirty="0"/>
              <a:t>, with </a:t>
            </a:r>
            <a:r>
              <a:rPr lang="it-IT" sz="4000" dirty="0" err="1"/>
              <a:t>pharmacological</a:t>
            </a:r>
            <a:r>
              <a:rPr lang="it-IT" sz="4000" dirty="0"/>
              <a:t> </a:t>
            </a:r>
            <a:r>
              <a:rPr lang="it-IT" sz="4000" dirty="0" err="1"/>
              <a:t>advancements</a:t>
            </a:r>
            <a:r>
              <a:rPr lang="it-IT" sz="4000" dirty="0"/>
              <a:t> </a:t>
            </a:r>
            <a:r>
              <a:rPr lang="it-IT" sz="4000" dirty="0" err="1"/>
              <a:t>offering</a:t>
            </a:r>
            <a:r>
              <a:rPr lang="it-IT" sz="4000" dirty="0"/>
              <a:t> </a:t>
            </a:r>
            <a:r>
              <a:rPr lang="it-IT" sz="4000" dirty="0" err="1"/>
              <a:t>promising</a:t>
            </a:r>
            <a:r>
              <a:rPr lang="it-IT" sz="4000" dirty="0"/>
              <a:t> </a:t>
            </a:r>
            <a:r>
              <a:rPr lang="it-IT" sz="4000" dirty="0" err="1"/>
              <a:t>avenues</a:t>
            </a:r>
            <a:r>
              <a:rPr lang="it-IT" sz="4000" dirty="0"/>
              <a:t> for </a:t>
            </a:r>
            <a:r>
              <a:rPr lang="it-IT" sz="4000" dirty="0" err="1"/>
              <a:t>improved</a:t>
            </a:r>
            <a:r>
              <a:rPr lang="it-IT" sz="4000" dirty="0"/>
              <a:t> </a:t>
            </a:r>
            <a:r>
              <a:rPr lang="it-IT" sz="4000" dirty="0" err="1"/>
              <a:t>patient</a:t>
            </a:r>
            <a:r>
              <a:rPr lang="it-IT" sz="4000" dirty="0"/>
              <a:t> </a:t>
            </a:r>
            <a:r>
              <a:rPr lang="it-IT" sz="4000" dirty="0" err="1"/>
              <a:t>outcomes</a:t>
            </a:r>
            <a:br>
              <a:rPr lang="it-IT" sz="4000" dirty="0"/>
            </a:br>
            <a:br>
              <a:rPr lang="it-IT" sz="4000" dirty="0"/>
            </a:br>
            <a:r>
              <a:rPr lang="it-IT" sz="4000" b="1" dirty="0"/>
              <a:t>Call to Action</a:t>
            </a:r>
            <a:r>
              <a:rPr lang="it-IT" sz="4000" dirty="0"/>
              <a:t>: </a:t>
            </a:r>
            <a:r>
              <a:rPr lang="it-IT" sz="4000" dirty="0" err="1"/>
              <a:t>Continued</a:t>
            </a:r>
            <a:r>
              <a:rPr lang="it-IT" sz="4000" dirty="0"/>
              <a:t> investment in </a:t>
            </a:r>
            <a:r>
              <a:rPr lang="it-IT" sz="4000" dirty="0" err="1"/>
              <a:t>research</a:t>
            </a:r>
            <a:r>
              <a:rPr lang="it-IT" sz="4000" dirty="0"/>
              <a:t> and </a:t>
            </a:r>
            <a:r>
              <a:rPr lang="it-IT" sz="4000" dirty="0" err="1"/>
              <a:t>personalized</a:t>
            </a:r>
            <a:r>
              <a:rPr lang="it-IT" sz="4000" dirty="0"/>
              <a:t> care </a:t>
            </a:r>
            <a:r>
              <a:rPr lang="it-IT" sz="4000" dirty="0" err="1"/>
              <a:t>approaches</a:t>
            </a:r>
            <a:r>
              <a:rPr lang="it-IT" sz="4000" dirty="0"/>
              <a:t> </a:t>
            </a:r>
            <a:r>
              <a:rPr lang="it-IT" sz="4000" dirty="0" err="1"/>
              <a:t>is</a:t>
            </a:r>
            <a:r>
              <a:rPr lang="it-IT" sz="4000" dirty="0"/>
              <a:t> </a:t>
            </a:r>
            <a:r>
              <a:rPr lang="it-IT" sz="4000" dirty="0" err="1"/>
              <a:t>essential</a:t>
            </a:r>
            <a:r>
              <a:rPr lang="it-IT" sz="4000" dirty="0"/>
              <a:t> to </a:t>
            </a:r>
            <a:r>
              <a:rPr lang="it-IT" sz="4000" dirty="0" err="1"/>
              <a:t>combat</a:t>
            </a:r>
            <a:r>
              <a:rPr lang="it-IT" sz="4000" dirty="0"/>
              <a:t> the global </a:t>
            </a:r>
            <a:r>
              <a:rPr lang="it-IT" sz="4000" dirty="0" err="1"/>
              <a:t>diabetes</a:t>
            </a:r>
            <a:r>
              <a:rPr lang="it-IT" sz="4000" dirty="0"/>
              <a:t> </a:t>
            </a:r>
            <a:r>
              <a:rPr lang="it-IT" sz="4000" dirty="0" err="1"/>
              <a:t>epidemic</a:t>
            </a:r>
            <a:r>
              <a:rPr lang="it-IT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15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Titolo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829733"/>
          </a:xfrm>
          <a:noFill/>
        </p:spPr>
        <p:txBody>
          <a:bodyPr>
            <a:normAutofit/>
          </a:bodyPr>
          <a:lstStyle/>
          <a:p>
            <a:pPr algn="ctr"/>
            <a:r>
              <a:rPr lang="it-IT" sz="2800" dirty="0">
                <a:latin typeface="Candara" panose="020E0502030303020204" pitchFamily="34" charset="0"/>
                <a:ea typeface="Arial" charset="0"/>
                <a:cs typeface="Arial" charset="0"/>
              </a:rPr>
              <a:t>Angelo </a:t>
            </a:r>
            <a:r>
              <a:rPr lang="it-IT" sz="2800" dirty="0" err="1">
                <a:latin typeface="Candara" panose="020E0502030303020204" pitchFamily="34" charset="0"/>
                <a:ea typeface="Arial" charset="0"/>
                <a:cs typeface="Arial" charset="0"/>
              </a:rPr>
              <a:t>Avogaro</a:t>
            </a:r>
            <a:r>
              <a:rPr lang="it-IT" sz="2800" dirty="0">
                <a:latin typeface="Candara" panose="020E0502030303020204" pitchFamily="34" charset="0"/>
                <a:ea typeface="Arial" charset="0"/>
                <a:cs typeface="Arial" charset="0"/>
              </a:rPr>
              <a:t> </a:t>
            </a:r>
            <a:r>
              <a:rPr lang="it-IT" sz="2800" dirty="0" err="1">
                <a:latin typeface="Candara" panose="020E0502030303020204" pitchFamily="34" charset="0"/>
                <a:ea typeface="Arial" charset="0"/>
                <a:cs typeface="Arial" charset="0"/>
              </a:rPr>
              <a:t>conflicts</a:t>
            </a:r>
            <a:r>
              <a:rPr lang="it-IT" sz="2800" dirty="0">
                <a:latin typeface="Candara" panose="020E0502030303020204" pitchFamily="34" charset="0"/>
                <a:ea typeface="Arial" charset="0"/>
                <a:cs typeface="Arial" charset="0"/>
              </a:rPr>
              <a:t> of </a:t>
            </a:r>
            <a:r>
              <a:rPr lang="it-IT" sz="2800" dirty="0" err="1">
                <a:latin typeface="Candara" panose="020E0502030303020204" pitchFamily="34" charset="0"/>
                <a:ea typeface="Arial" charset="0"/>
                <a:cs typeface="Arial" charset="0"/>
              </a:rPr>
              <a:t>interest</a:t>
            </a:r>
            <a:r>
              <a:rPr lang="it-IT" sz="2800" dirty="0">
                <a:latin typeface="Candara" panose="020E0502030303020204" pitchFamily="34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16386" name="Sottotitolo 4"/>
          <p:cNvSpPr>
            <a:spLocks noGrp="1"/>
          </p:cNvSpPr>
          <p:nvPr>
            <p:ph type="subTitle" idx="4294967295"/>
          </p:nvPr>
        </p:nvSpPr>
        <p:spPr>
          <a:xfrm>
            <a:off x="2249906" y="1071033"/>
            <a:ext cx="7880351" cy="471593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Novo </a:t>
            </a:r>
            <a:r>
              <a:rPr lang="it-IT" sz="1400" dirty="0" err="1">
                <a:latin typeface="Candara" panose="020E0502030303020204" pitchFamily="34" charset="0"/>
                <a:ea typeface="Arial" charset="0"/>
                <a:cs typeface="Arial" charset="0"/>
              </a:rPr>
              <a:t>Nordisk</a:t>
            </a:r>
            <a:endParaRPr lang="it-IT" sz="1400" dirty="0">
              <a:latin typeface="Candara" panose="020E0502030303020204" pitchFamily="34" charset="0"/>
              <a:ea typeface="Arial" charset="0"/>
              <a:cs typeface="Arial" charset="0"/>
            </a:endParaRPr>
          </a:p>
          <a:p>
            <a:pPr algn="l">
              <a:defRPr/>
            </a:pP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Amgen</a:t>
            </a:r>
          </a:p>
          <a:p>
            <a:pPr algn="l">
              <a:defRPr/>
            </a:pPr>
            <a:r>
              <a:rPr lang="it-IT" sz="1400" dirty="0" err="1">
                <a:latin typeface="Candara" panose="020E0502030303020204" pitchFamily="34" charset="0"/>
                <a:ea typeface="Arial" charset="0"/>
                <a:cs typeface="Arial" charset="0"/>
              </a:rPr>
              <a:t>Astrazeneca</a:t>
            </a: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 </a:t>
            </a:r>
          </a:p>
          <a:p>
            <a:pPr algn="l">
              <a:defRPr/>
            </a:pP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Bayer</a:t>
            </a:r>
          </a:p>
          <a:p>
            <a:pPr algn="l">
              <a:defRPr/>
            </a:pPr>
            <a:r>
              <a:rPr lang="it-IT" sz="1400" dirty="0" err="1">
                <a:latin typeface="Candara" panose="020E0502030303020204" pitchFamily="34" charset="0"/>
                <a:ea typeface="Arial" charset="0"/>
                <a:cs typeface="Arial" charset="0"/>
              </a:rPr>
              <a:t>Boehringher-Ingelheim</a:t>
            </a: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 </a:t>
            </a:r>
          </a:p>
          <a:p>
            <a:pPr algn="l">
              <a:defRPr/>
            </a:pP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GSK</a:t>
            </a:r>
          </a:p>
          <a:p>
            <a:pPr algn="l">
              <a:defRPr/>
            </a:pPr>
            <a:r>
              <a:rPr lang="it-IT" sz="1400" dirty="0" err="1">
                <a:latin typeface="Candara" panose="020E0502030303020204" pitchFamily="34" charset="0"/>
                <a:ea typeface="Arial" charset="0"/>
                <a:cs typeface="Arial" charset="0"/>
              </a:rPr>
              <a:t>Servier</a:t>
            </a: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 </a:t>
            </a:r>
          </a:p>
          <a:p>
            <a:pPr algn="l">
              <a:defRPr/>
            </a:pP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Lilly </a:t>
            </a:r>
          </a:p>
          <a:p>
            <a:pPr algn="l">
              <a:defRPr/>
            </a:pPr>
            <a:r>
              <a:rPr lang="it-IT" sz="1400" dirty="0" err="1">
                <a:latin typeface="Candara" panose="020E0502030303020204" pitchFamily="34" charset="0"/>
                <a:ea typeface="Arial" charset="0"/>
                <a:cs typeface="Arial" charset="0"/>
              </a:rPr>
              <a:t>Sanofi</a:t>
            </a: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 </a:t>
            </a:r>
          </a:p>
          <a:p>
            <a:pPr algn="l">
              <a:defRPr/>
            </a:pP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Merck Sharp &amp; </a:t>
            </a:r>
            <a:r>
              <a:rPr lang="it-IT" sz="1400" dirty="0" err="1">
                <a:latin typeface="Candara" panose="020E0502030303020204" pitchFamily="34" charset="0"/>
                <a:ea typeface="Arial" charset="0"/>
                <a:cs typeface="Arial" charset="0"/>
              </a:rPr>
              <a:t>Dohme</a:t>
            </a: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  </a:t>
            </a:r>
          </a:p>
          <a:p>
            <a:pPr algn="l">
              <a:defRPr/>
            </a:pP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Menarini Diagnostici </a:t>
            </a:r>
          </a:p>
          <a:p>
            <a:pPr algn="l">
              <a:defRPr/>
            </a:pPr>
            <a:r>
              <a:rPr lang="it-IT" sz="1400" dirty="0">
                <a:latin typeface="Candara" panose="020E0502030303020204" pitchFamily="34" charset="0"/>
                <a:ea typeface="Arial" charset="0"/>
                <a:cs typeface="Arial" charset="0"/>
              </a:rPr>
              <a:t>Bruno Farmaceutici</a:t>
            </a:r>
          </a:p>
        </p:txBody>
      </p:sp>
    </p:spTree>
    <p:extLst>
      <p:ext uri="{BB962C8B-B14F-4D97-AF65-F5344CB8AC3E}">
        <p14:creationId xmlns:p14="http://schemas.microsoft.com/office/powerpoint/2010/main" val="4099564751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01FB4-4A44-7193-84D2-DD0C2782A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255164-CD5C-46F6-716E-5056355B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145894"/>
            <a:ext cx="10058400" cy="4731031"/>
          </a:xfrm>
        </p:spPr>
        <p:txBody>
          <a:bodyPr>
            <a:normAutofit/>
          </a:bodyPr>
          <a:lstStyle/>
          <a:p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Diabetes</a:t>
            </a:r>
            <a: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mellitus</a:t>
            </a:r>
            <a: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it-IT" sz="4800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significant</a:t>
            </a:r>
            <a: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global health </a:t>
            </a:r>
            <a:r>
              <a:rPr lang="it-IT" sz="4800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concern</a:t>
            </a:r>
            <a:b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</a:br>
            <a:b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</a:b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Recent</a:t>
            </a:r>
            <a:r>
              <a:rPr lang="it-IT" sz="4800" b="1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advancements</a:t>
            </a:r>
            <a:r>
              <a:rPr lang="it-IT" sz="4800" b="1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pharmacology</a:t>
            </a:r>
            <a:r>
              <a:rPr lang="it-IT" sz="4800" b="1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are </a:t>
            </a: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changing</a:t>
            </a:r>
            <a:r>
              <a:rPr lang="it-IT" sz="4800" b="1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approaches</a:t>
            </a:r>
            <a:r>
              <a:rPr lang="it-IT" sz="4800" b="1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to treatment,</a:t>
            </a:r>
            <a: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leading</a:t>
            </a:r>
            <a: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800" b="1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to </a:t>
            </a: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better</a:t>
            </a:r>
            <a: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patient</a:t>
            </a:r>
            <a:r>
              <a:rPr lang="it-IT" sz="4800" b="1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outcomes</a:t>
            </a:r>
            <a: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800" b="1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and</a:t>
            </a:r>
            <a: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enhanced</a:t>
            </a:r>
            <a: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800" b="1" dirty="0" err="1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quality</a:t>
            </a:r>
            <a:r>
              <a:rPr lang="it-IT" sz="48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800" b="1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of life.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31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BBE925-FE31-0B7A-3A9D-05F490A3B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94" y="2297173"/>
            <a:ext cx="10303460" cy="357975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05D98CA-BF63-3804-F478-3CEEDFE91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876" y="472877"/>
            <a:ext cx="8180696" cy="16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6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4AB8E-8E2F-0F6A-6151-00343527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BA5F1DA-48D2-450E-6064-99A46CC1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717" y="1504499"/>
            <a:ext cx="9314205" cy="473493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D4C468-6D7D-58BC-E39A-AD2FCD6898DF}"/>
              </a:ext>
            </a:extLst>
          </p:cNvPr>
          <p:cNvSpPr txBox="1"/>
          <p:nvPr/>
        </p:nvSpPr>
        <p:spPr>
          <a:xfrm>
            <a:off x="658906" y="6239435"/>
            <a:ext cx="20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Kumar et al. 2016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039688-A233-7167-61E6-C7700919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4161"/>
          </a:xfrm>
        </p:spPr>
        <p:txBody>
          <a:bodyPr/>
          <a:lstStyle/>
          <a:p>
            <a:pPr algn="ctr"/>
            <a:r>
              <a:rPr lang="it-IT" dirty="0"/>
              <a:t>SGLT2i </a:t>
            </a:r>
            <a:r>
              <a:rPr lang="it-IT" dirty="0" err="1"/>
              <a:t>MoA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315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es in HbA1c at week 52 as stratified by baseline HbA1c levels (Study 2: pooled analysis). Data are presented as means ± 95% CI. **P &lt; 0.001 versus baseline, 1-sample t test. CI = confidence interval; eGFR = estimated glomerular filtration rate; HbA1c = hemoglobin A1c.">
            <a:extLst>
              <a:ext uri="{FF2B5EF4-FFF2-40B4-BE49-F238E27FC236}">
                <a16:creationId xmlns:a16="http://schemas.microsoft.com/office/drawing/2014/main" id="{061FB94E-1238-98BA-1EFD-496D2D8E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32" y="972273"/>
            <a:ext cx="8609623" cy="54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5C4E1F7B-2C9E-EDDC-7561-6E1ABBF6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499" y="152010"/>
            <a:ext cx="9594166" cy="820263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SGLT2i </a:t>
            </a:r>
            <a:r>
              <a:rPr lang="it-IT" sz="3600" dirty="0" err="1"/>
              <a:t>effects</a:t>
            </a:r>
            <a:r>
              <a:rPr lang="it-IT" sz="3600" dirty="0"/>
              <a:t> on HbA1c </a:t>
            </a:r>
            <a:r>
              <a:rPr lang="it-IT" sz="3600" dirty="0" err="1"/>
              <a:t>stratified</a:t>
            </a:r>
            <a:r>
              <a:rPr lang="it-IT" sz="3600" dirty="0"/>
              <a:t> by </a:t>
            </a:r>
            <a:r>
              <a:rPr lang="it-IT" sz="3600" dirty="0" err="1"/>
              <a:t>renal</a:t>
            </a:r>
            <a:r>
              <a:rPr lang="it-IT" sz="3600" dirty="0"/>
              <a:t> </a:t>
            </a:r>
            <a:r>
              <a:rPr lang="it-IT" sz="3600" dirty="0" err="1"/>
              <a:t>function</a:t>
            </a:r>
            <a:endParaRPr lang="it-IT" sz="3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C4476F-0DE7-417E-8DB0-388E8EE2BB86}"/>
              </a:ext>
            </a:extLst>
          </p:cNvPr>
          <p:cNvSpPr txBox="1"/>
          <p:nvPr/>
        </p:nvSpPr>
        <p:spPr>
          <a:xfrm>
            <a:off x="118023" y="6453188"/>
            <a:ext cx="194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Haneda et al. 2015</a:t>
            </a:r>
          </a:p>
        </p:txBody>
      </p:sp>
    </p:spTree>
    <p:extLst>
      <p:ext uri="{BB962C8B-B14F-4D97-AF65-F5344CB8AC3E}">
        <p14:creationId xmlns:p14="http://schemas.microsoft.com/office/powerpoint/2010/main" val="114258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0ECD40B-0C17-C6A2-B089-45201EDD5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24" y="1046855"/>
            <a:ext cx="4587692" cy="4613180"/>
          </a:xfrm>
          <a:prstGeom prst="rect">
            <a:avLst/>
          </a:prstGeom>
        </p:spPr>
      </p:pic>
      <p:pic>
        <p:nvPicPr>
          <p:cNvPr id="4" name="New picture">
            <a:extLst>
              <a:ext uri="{FF2B5EF4-FFF2-40B4-BE49-F238E27FC236}">
                <a16:creationId xmlns:a16="http://schemas.microsoft.com/office/drawing/2014/main" id="{47F04E0C-2C46-D069-D30E-E8864B9CA82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36" y="1263745"/>
            <a:ext cx="5806684" cy="411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762D97CF-7EF8-27D5-C020-8FF8D229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776" y="423401"/>
            <a:ext cx="3917788" cy="623455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Effect</a:t>
            </a:r>
            <a:r>
              <a:rPr lang="it-IT" dirty="0"/>
              <a:t> on MACE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ECDB26-24A0-F147-1B5C-A8CEB7884C0F}"/>
              </a:ext>
            </a:extLst>
          </p:cNvPr>
          <p:cNvSpPr txBox="1"/>
          <p:nvPr/>
        </p:nvSpPr>
        <p:spPr>
          <a:xfrm>
            <a:off x="9020624" y="6293855"/>
            <a:ext cx="274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McGuire et al JAMA </a:t>
            </a:r>
            <a:r>
              <a:rPr lang="it-IT" i="1" dirty="0" err="1"/>
              <a:t>Cardiol</a:t>
            </a:r>
            <a:endParaRPr lang="it-IT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26F9C3B-3C98-35C8-D566-AB48D7CEEDB2}"/>
              </a:ext>
            </a:extLst>
          </p:cNvPr>
          <p:cNvSpPr txBox="1"/>
          <p:nvPr/>
        </p:nvSpPr>
        <p:spPr>
          <a:xfrm>
            <a:off x="429491" y="6405541"/>
            <a:ext cx="20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ESC </a:t>
            </a:r>
            <a:r>
              <a:rPr lang="it-IT" i="1" dirty="0" err="1"/>
              <a:t>Guidelines</a:t>
            </a:r>
            <a:r>
              <a:rPr lang="it-IT" i="1" dirty="0"/>
              <a:t> 2023</a:t>
            </a:r>
          </a:p>
        </p:txBody>
      </p:sp>
      <p:sp>
        <p:nvSpPr>
          <p:cNvPr id="2" name="Titolo 4">
            <a:extLst>
              <a:ext uri="{FF2B5EF4-FFF2-40B4-BE49-F238E27FC236}">
                <a16:creationId xmlns:a16="http://schemas.microsoft.com/office/drawing/2014/main" id="{AB7F0CCB-9B23-D910-5558-5B225C42BE28}"/>
              </a:ext>
            </a:extLst>
          </p:cNvPr>
          <p:cNvSpPr txBox="1">
            <a:spLocks/>
          </p:cNvSpPr>
          <p:nvPr/>
        </p:nvSpPr>
        <p:spPr>
          <a:xfrm>
            <a:off x="6822084" y="423400"/>
            <a:ext cx="3917788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 err="1"/>
              <a:t>Effect</a:t>
            </a:r>
            <a:r>
              <a:rPr lang="it-IT" dirty="0"/>
              <a:t> on KIDNEY</a:t>
            </a:r>
          </a:p>
        </p:txBody>
      </p:sp>
    </p:spTree>
    <p:extLst>
      <p:ext uri="{BB962C8B-B14F-4D97-AF65-F5344CB8AC3E}">
        <p14:creationId xmlns:p14="http://schemas.microsoft.com/office/powerpoint/2010/main" val="5631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20E379E-AC65-40D9-F494-EDECB6F51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333"/>
          <a:stretch/>
        </p:blipFill>
        <p:spPr>
          <a:xfrm>
            <a:off x="954859" y="2057400"/>
            <a:ext cx="4655687" cy="35660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C076F0A-D1D7-298A-736D-42854313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90"/>
          <a:stretch/>
        </p:blipFill>
        <p:spPr>
          <a:xfrm>
            <a:off x="5768515" y="1828796"/>
            <a:ext cx="5187126" cy="356604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3A93E87-CA71-A580-36F2-1A34443F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5150734" cy="12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15FD1-6378-C501-AA3C-93EBCA785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5FA7CA-4065-52C9-8B84-5C32C6803854}"/>
              </a:ext>
            </a:extLst>
          </p:cNvPr>
          <p:cNvSpPr txBox="1"/>
          <p:nvPr/>
        </p:nvSpPr>
        <p:spPr>
          <a:xfrm>
            <a:off x="658906" y="6239435"/>
            <a:ext cx="24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Cherney</a:t>
            </a:r>
            <a:r>
              <a:rPr lang="it-IT" i="1" dirty="0"/>
              <a:t> et al. </a:t>
            </a:r>
            <a:r>
              <a:rPr lang="it-IT" i="1" dirty="0" err="1"/>
              <a:t>Med</a:t>
            </a:r>
            <a:r>
              <a:rPr lang="it-IT" i="1" dirty="0"/>
              <a:t> 2021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001A39-4BD3-CB8A-435B-45C48A9D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66" y="60897"/>
            <a:ext cx="10058400" cy="974161"/>
          </a:xfrm>
        </p:spPr>
        <p:txBody>
          <a:bodyPr/>
          <a:lstStyle/>
          <a:p>
            <a:pPr algn="ctr"/>
            <a:r>
              <a:rPr lang="it-IT" dirty="0"/>
              <a:t>GLP-1 </a:t>
            </a:r>
            <a:r>
              <a:rPr lang="it-IT" dirty="0" err="1"/>
              <a:t>MoA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49C3280-D2A0-9073-7A74-7543BC3CE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647" y="1096556"/>
            <a:ext cx="5638800" cy="51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72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118</TotalTime>
  <Words>214</Words>
  <Application>Microsoft Macintosh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Calibri</vt:lpstr>
      <vt:lpstr>Candara</vt:lpstr>
      <vt:lpstr>Wingdings</vt:lpstr>
      <vt:lpstr>RetrospectVTI</vt:lpstr>
      <vt:lpstr>Diabetes. New frontiers and pharmacology</vt:lpstr>
      <vt:lpstr>Angelo Avogaro conflicts of interest:</vt:lpstr>
      <vt:lpstr>Diabetes mellitus is a significant global health concern  Recent advancements in pharmacology are changing approaches to treatment, leading to better patient outcomes and enhanced quality of life.</vt:lpstr>
      <vt:lpstr>Presentazione standard di PowerPoint</vt:lpstr>
      <vt:lpstr>SGLT2i MoA</vt:lpstr>
      <vt:lpstr>SGLT2i effects on HbA1c stratified by renal function</vt:lpstr>
      <vt:lpstr>Effect on MACE</vt:lpstr>
      <vt:lpstr>Presentazione standard di PowerPoint</vt:lpstr>
      <vt:lpstr>GLP-1 MoA</vt:lpstr>
      <vt:lpstr>Presentazione standard di PowerPoint</vt:lpstr>
      <vt:lpstr>Presentazione standard di PowerPoint</vt:lpstr>
      <vt:lpstr>Presentazione standard di PowerPoint</vt:lpstr>
      <vt:lpstr>Incretins improve the Digestion/Oxidation coupling </vt:lpstr>
      <vt:lpstr>Established and emerging evidence supporting use of GLP-1 medicines</vt:lpstr>
      <vt:lpstr>Presentazione standard di PowerPoint</vt:lpstr>
      <vt:lpstr>  Summary: The landscape of diabetes treatment is rapidly evolving, with pharmacological advancements offering promising avenues for improved patient outcomes  Call to Action: Continued investment in research and personalized care approaches is essential to combat the global diabetes epidemic.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angelo avogaro</cp:lastModifiedBy>
  <cp:revision>30</cp:revision>
  <dcterms:created xsi:type="dcterms:W3CDTF">2022-02-27T17:36:31Z</dcterms:created>
  <dcterms:modified xsi:type="dcterms:W3CDTF">2025-05-03T05:02:56Z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